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7"/>
  </p:notesMasterIdLst>
  <p:sldIdLst>
    <p:sldId id="256" r:id="rId2"/>
    <p:sldId id="286" r:id="rId3"/>
    <p:sldId id="287" r:id="rId4"/>
    <p:sldId id="302" r:id="rId5"/>
    <p:sldId id="296" r:id="rId6"/>
    <p:sldId id="303" r:id="rId7"/>
    <p:sldId id="280" r:id="rId8"/>
    <p:sldId id="282" r:id="rId9"/>
    <p:sldId id="284" r:id="rId10"/>
    <p:sldId id="292" r:id="rId11"/>
    <p:sldId id="294" r:id="rId12"/>
    <p:sldId id="283" r:id="rId13"/>
    <p:sldId id="293" r:id="rId14"/>
    <p:sldId id="295" r:id="rId15"/>
    <p:sldId id="281" r:id="rId16"/>
    <p:sldId id="285" r:id="rId17"/>
    <p:sldId id="290" r:id="rId18"/>
    <p:sldId id="298" r:id="rId19"/>
    <p:sldId id="299" r:id="rId20"/>
    <p:sldId id="297" r:id="rId21"/>
    <p:sldId id="289" r:id="rId22"/>
    <p:sldId id="291" r:id="rId23"/>
    <p:sldId id="288" r:id="rId24"/>
    <p:sldId id="301" r:id="rId25"/>
    <p:sldId id="26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2" autoAdjust="0"/>
    <p:restoredTop sz="89048" autoAdjust="0"/>
  </p:normalViewPr>
  <p:slideViewPr>
    <p:cSldViewPr snapToGrid="0">
      <p:cViewPr varScale="1">
        <p:scale>
          <a:sx n="54" d="100"/>
          <a:sy n="54" d="100"/>
        </p:scale>
        <p:origin x="102" y="294"/>
      </p:cViewPr>
      <p:guideLst/>
    </p:cSldViewPr>
  </p:slideViewPr>
  <p:outlineViewPr>
    <p:cViewPr>
      <p:scale>
        <a:sx n="33" d="100"/>
        <a:sy n="33" d="100"/>
      </p:scale>
      <p:origin x="0" y="-12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2C658-F2EB-4FA6-8A47-508CF87014A5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C64B-A128-4A5A-BC21-3D94CAA0C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3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ТБД</a:t>
            </a:r>
            <a:r>
              <a:rPr lang="ru-RU" baseline="0" dirty="0" smtClean="0"/>
              <a:t> Шаблон, методика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C64B-A128-4A5A-BC21-3D94CAA0C8C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9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>
                <a:solidFill>
                  <a:srgbClr val="7030A0"/>
                </a:solidFill>
              </a:rPr>
              <a:t>Поговорим об этом подробнее: коммуникации и ЗЛ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 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C64B-A128-4A5A-BC21-3D94CAA0C8C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5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463" y="228441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463" y="4857843"/>
            <a:ext cx="9144000" cy="12885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67B7-E3C8-4E08-811C-A1406A780B04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267" y="408403"/>
            <a:ext cx="5496196" cy="2926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5257" y="0"/>
            <a:ext cx="3924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8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99F-CFAB-4B67-B09E-75D16DA3BF54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7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6DB5-B836-45A6-925D-C68805014637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8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245224" cy="129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29" y="766482"/>
            <a:ext cx="10345271" cy="9242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43" y="86315"/>
            <a:ext cx="2574338" cy="3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538-66F8-42ED-8479-F78CD2094761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4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F97-005D-49A6-BBD2-8A4EFAA0D132}" type="datetime1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7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F5B-0B79-42BA-A9AD-E535C0379C94}" type="datetime1">
              <a:rPr lang="ru-RU" smtClean="0"/>
              <a:t>16.03.2015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4EC2-2D0A-4A9F-A31E-AD08F0D8984C}" type="datetime1">
              <a:rPr lang="ru-RU" smtClean="0"/>
              <a:t>16.03.2015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4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02E-2E8D-4AB9-ADB7-A8F6A36B5964}" type="datetime1">
              <a:rPr lang="ru-RU" smtClean="0"/>
              <a:t>16.03.2015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03EC-F6D0-4F69-9922-51B7D15D2A23}" type="datetime1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16E9-D0D9-483C-AA1F-37045947F4C3}" type="datetime1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2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0BE39-C69A-4222-99FE-832434153C92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4474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Управление проектами исследования и разработки // #</a:t>
            </a:r>
            <a:r>
              <a:rPr lang="ru-RU" dirty="0" err="1" smtClean="0"/>
              <a:t>RnDm</a:t>
            </a:r>
            <a:r>
              <a:rPr lang="ru-RU" dirty="0" smtClean="0"/>
              <a:t> Качалин Алексей // @</a:t>
            </a:r>
            <a:r>
              <a:rPr lang="ru-RU" dirty="0" err="1" smtClean="0"/>
              <a:t>kchln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tools.com/pages/article/newPPM_07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S2Ha34qyg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forms/Gk0ZtQwMUl" TargetMode="External"/><Relationship Id="rId3" Type="http://schemas.openxmlformats.org/officeDocument/2006/relationships/hyperlink" Target="http://goo.gl/forms/S2Ha34qyg6" TargetMode="External"/><Relationship Id="rId7" Type="http://schemas.openxmlformats.org/officeDocument/2006/relationships/hyperlink" Target="http://goo.gl/forms/3TY6xoQcLN" TargetMode="External"/><Relationship Id="rId2" Type="http://schemas.openxmlformats.org/officeDocument/2006/relationships/hyperlink" Target="http://citforum.ru/SE/project/arkhipenkov_lectu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uit.ru/studies/courses/646/502/lecture/11390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pravdait.ru/primer-ustava-proekta/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en.wikipedia.org/wiki/Project_management" TargetMode="Externa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ject_managemen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250.com/index.php/2-uncategorised/4-pmbok-mind-ma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463" y="1861391"/>
            <a:ext cx="9144000" cy="2387600"/>
          </a:xfrm>
        </p:spPr>
        <p:txBody>
          <a:bodyPr/>
          <a:lstStyle/>
          <a:p>
            <a:pPr algn="r"/>
            <a:r>
              <a:rPr lang="ru-RU" dirty="0" smtClean="0"/>
              <a:t>Управление проектами исследования и разработки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/>
              <a:t>Лекция </a:t>
            </a:r>
            <a:r>
              <a:rPr lang="en-US" sz="3200" dirty="0" smtClean="0"/>
              <a:t>#</a:t>
            </a:r>
            <a:r>
              <a:rPr lang="en-US" sz="3200" dirty="0"/>
              <a:t>2</a:t>
            </a:r>
            <a:r>
              <a:rPr lang="ru-RU" sz="3200" dirty="0" smtClean="0"/>
              <a:t>. Инициализация. Планирование</a:t>
            </a:r>
            <a:endParaRPr lang="ru-RU" sz="3200" dirty="0"/>
          </a:p>
        </p:txBody>
      </p:sp>
      <p:pic>
        <p:nvPicPr>
          <p:cNvPr id="6146" name="Picture 2" descr="https://lh5.googleusercontent.com/YNr0bTErgR2nRHJ_CEyblWI1oetCXVwFkH-dzonphpnJR79s6qVn2mjfvQnwrQiqpBXrlNFMW3tQZY1oF0ZCsMD-4NvQTWTyg_StPuwCeSho_T3ypqAHRIcstonBWgzEzNhaHZ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463" y="71839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Пробуем: Составляем запрос на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Начнём с задания основных параметров</a:t>
            </a:r>
          </a:p>
          <a:p>
            <a:pPr lvl="1"/>
            <a:r>
              <a:rPr lang="ru-RU" dirty="0" smtClean="0"/>
              <a:t>_______</a:t>
            </a:r>
          </a:p>
          <a:p>
            <a:pPr lvl="1"/>
            <a:r>
              <a:rPr lang="ru-RU" dirty="0" smtClean="0"/>
              <a:t>_______</a:t>
            </a:r>
          </a:p>
          <a:p>
            <a:pPr lvl="1"/>
            <a:r>
              <a:rPr lang="ru-RU" dirty="0" smtClean="0"/>
              <a:t>_______</a:t>
            </a:r>
          </a:p>
          <a:p>
            <a:r>
              <a:rPr lang="ru-RU" dirty="0" smtClean="0"/>
              <a:t>Затем «раскрутим» один </a:t>
            </a:r>
            <a:r>
              <a:rPr lang="en-US" dirty="0" smtClean="0"/>
              <a:t> </a:t>
            </a:r>
            <a:r>
              <a:rPr lang="ru-RU" dirty="0" smtClean="0"/>
              <a:t>из важных разделов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10</a:t>
            </a:fld>
            <a:endParaRPr lang="ru-RU"/>
          </a:p>
        </p:txBody>
      </p:sp>
      <p:pic>
        <p:nvPicPr>
          <p:cNvPr id="7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608">
            <a:off x="-85141" y="1435200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601200" y="2421876"/>
            <a:ext cx="2410691" cy="3158836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ЗАПРОС 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Пробуем: Составляем запрос на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Начнём с задания основных параметров</a:t>
            </a:r>
          </a:p>
          <a:p>
            <a:pPr lvl="1"/>
            <a:r>
              <a:rPr lang="ru-RU" u="sng" dirty="0" smtClean="0"/>
              <a:t>Цели, ожидания_</a:t>
            </a:r>
          </a:p>
          <a:p>
            <a:pPr lvl="1"/>
            <a:r>
              <a:rPr lang="ru-RU" u="sng" dirty="0" smtClean="0"/>
              <a:t>Контекст, проблематика, ограничения</a:t>
            </a:r>
            <a:r>
              <a:rPr lang="ru-RU" dirty="0" smtClean="0"/>
              <a:t>_</a:t>
            </a:r>
          </a:p>
          <a:p>
            <a:pPr lvl="1"/>
            <a:r>
              <a:rPr lang="ru-RU" u="sng" dirty="0" smtClean="0"/>
              <a:t>Ресурсы, сроки, бюджет</a:t>
            </a:r>
          </a:p>
          <a:p>
            <a:pPr lvl="1"/>
            <a:r>
              <a:rPr lang="ru-RU" u="sng" dirty="0" smtClean="0"/>
              <a:t>Риски, план коммуникаций, заинтересованные лица</a:t>
            </a:r>
          </a:p>
          <a:p>
            <a:r>
              <a:rPr lang="ru-RU" dirty="0" smtClean="0"/>
              <a:t>«</a:t>
            </a:r>
            <a:r>
              <a:rPr lang="ru-RU" dirty="0"/>
              <a:t>Р</a:t>
            </a:r>
            <a:r>
              <a:rPr lang="ru-RU" dirty="0" smtClean="0"/>
              <a:t>аскрутим» один </a:t>
            </a:r>
            <a:r>
              <a:rPr lang="en-US" dirty="0" smtClean="0"/>
              <a:t> </a:t>
            </a:r>
            <a:r>
              <a:rPr lang="ru-RU" dirty="0" smtClean="0"/>
              <a:t>из важных разделов:</a:t>
            </a:r>
          </a:p>
          <a:p>
            <a:pPr marL="0" indent="0">
              <a:buNone/>
            </a:pPr>
            <a:r>
              <a:rPr lang="ru-RU" dirty="0" smtClean="0"/>
              <a:t>Многие практики предполагают активную роль менеджера по сбору, систематизации и анализу информации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Анализируем: Заинтересованные</a:t>
            </a:r>
            <a:r>
              <a:rPr lang="ru-RU" baseline="0" dirty="0" smtClean="0"/>
              <a:t> 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816274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Очень разные - выявить </a:t>
            </a:r>
            <a:r>
              <a:rPr lang="en-US" dirty="0" smtClean="0"/>
              <a:t>(brainstorm)</a:t>
            </a:r>
            <a:endParaRPr lang="ru-RU" dirty="0" smtClean="0"/>
          </a:p>
          <a:p>
            <a:pPr lvl="1"/>
            <a:r>
              <a:rPr lang="ru-RU" dirty="0" smtClean="0"/>
              <a:t>Внутри организации</a:t>
            </a:r>
          </a:p>
          <a:p>
            <a:pPr lvl="1"/>
            <a:r>
              <a:rPr lang="ru-RU" dirty="0" smtClean="0"/>
              <a:t>Организации-партнёры</a:t>
            </a:r>
          </a:p>
          <a:p>
            <a:pPr lvl="1"/>
            <a:r>
              <a:rPr lang="ru-RU" dirty="0" smtClean="0"/>
              <a:t>Клиенты</a:t>
            </a:r>
          </a:p>
          <a:p>
            <a:pPr lvl="1"/>
            <a:r>
              <a:rPr lang="ru-RU" dirty="0" smtClean="0"/>
              <a:t>Глобальные</a:t>
            </a:r>
          </a:p>
          <a:p>
            <a:pPr lvl="2"/>
            <a:r>
              <a:rPr lang="ru-RU" dirty="0" smtClean="0"/>
              <a:t>Государство, регуляторы</a:t>
            </a:r>
            <a:endParaRPr lang="en-US" dirty="0" smtClean="0"/>
          </a:p>
          <a:p>
            <a:pPr lvl="2"/>
            <a:r>
              <a:rPr lang="ru-RU" dirty="0" err="1" smtClean="0"/>
              <a:t>Комьюнити</a:t>
            </a:r>
            <a:r>
              <a:rPr lang="ru-RU" dirty="0" smtClean="0"/>
              <a:t> </a:t>
            </a:r>
          </a:p>
          <a:p>
            <a:pPr lvl="2"/>
            <a:r>
              <a:rPr lang="ru-RU" dirty="0" smtClean="0"/>
              <a:t>ВУЗы</a:t>
            </a:r>
          </a:p>
          <a:p>
            <a:pPr lvl="2"/>
            <a:r>
              <a:rPr lang="ru-RU" dirty="0" smtClean="0"/>
              <a:t>Группы по интересам</a:t>
            </a:r>
          </a:p>
          <a:p>
            <a:pPr lvl="2"/>
            <a:r>
              <a:rPr lang="ru-RU" dirty="0" smtClean="0"/>
              <a:t>Пресса</a:t>
            </a:r>
          </a:p>
          <a:p>
            <a:r>
              <a:rPr lang="ru-RU" dirty="0" smtClean="0"/>
              <a:t>Анализ (Сторонники-противники)</a:t>
            </a:r>
          </a:p>
          <a:p>
            <a:r>
              <a:rPr lang="ru-RU" dirty="0" smtClean="0"/>
              <a:t>План взаимодействия с ЗЛ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12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611912" y="3986303"/>
            <a:ext cx="2726960" cy="14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611912" y="1993691"/>
            <a:ext cx="0" cy="199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664" y="4055131"/>
            <a:ext cx="99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Интерес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52448" y="2305021"/>
            <a:ext cx="461665" cy="14287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Возможности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937292" y="2008682"/>
            <a:ext cx="0" cy="199261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611912" y="3004988"/>
            <a:ext cx="27269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12934" y="2025671"/>
            <a:ext cx="128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Макс. внимание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5929" y="3325960"/>
            <a:ext cx="128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Мин. усилия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0983" y="1837052"/>
            <a:ext cx="128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Удовлетворение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3732" y="3526594"/>
            <a:ext cx="232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информирование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3217" y="3967506"/>
            <a:ext cx="590877" cy="3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103957" y="1710089"/>
            <a:ext cx="590877" cy="3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71160" y="3912503"/>
            <a:ext cx="590877" cy="3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566211" y="4384318"/>
            <a:ext cx="228600" cy="2326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534976" y="4417531"/>
            <a:ext cx="228600" cy="2326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155343" y="4380010"/>
            <a:ext cx="228600" cy="2326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738342" y="4299688"/>
            <a:ext cx="136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Сторонники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62213" y="4349175"/>
            <a:ext cx="109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Скептики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33776" y="432792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Нейтралы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534976" y="5863618"/>
            <a:ext cx="2540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hlinkClick r:id="rId3"/>
              </a:rPr>
              <a:t>http://</a:t>
            </a:r>
            <a:r>
              <a:rPr lang="ru-RU" sz="1400" dirty="0" smtClean="0">
                <a:hlinkClick r:id="rId3"/>
              </a:rPr>
              <a:t>www.mindtools.com/pages/article/newPPM_07.htm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35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608">
            <a:off x="-85141" y="1435200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Менеджер проекта – какова роль?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Принимает на себя ответственность по проекту</a:t>
            </a:r>
          </a:p>
          <a:p>
            <a:pPr lvl="1"/>
            <a:r>
              <a:rPr lang="ru-RU" dirty="0" smtClean="0"/>
              <a:t>Планирования</a:t>
            </a:r>
          </a:p>
          <a:p>
            <a:pPr lvl="1"/>
            <a:r>
              <a:rPr lang="ru-RU" dirty="0" smtClean="0"/>
              <a:t>Выполнения и корректировки планов</a:t>
            </a:r>
          </a:p>
          <a:p>
            <a:r>
              <a:rPr lang="ru-RU" dirty="0" smtClean="0"/>
              <a:t>Несёт ответственность за результат</a:t>
            </a:r>
          </a:p>
          <a:p>
            <a:pPr lvl="1"/>
            <a:r>
              <a:rPr lang="ru-RU" dirty="0" smtClean="0"/>
              <a:t>Цели и границы: функционал, сроки, бюджет</a:t>
            </a:r>
          </a:p>
          <a:p>
            <a:pPr lvl="1"/>
            <a:r>
              <a:rPr lang="ru-RU" dirty="0" smtClean="0"/>
              <a:t>Динамику и прозрачность выполнения проекта: риски </a:t>
            </a:r>
          </a:p>
          <a:p>
            <a:r>
              <a:rPr lang="ru-RU" dirty="0" smtClean="0"/>
              <a:t>Обладает необходимыми ресурсами для достижения результата</a:t>
            </a:r>
          </a:p>
          <a:p>
            <a:pPr lvl="1"/>
            <a:r>
              <a:rPr lang="ru-RU" dirty="0" smtClean="0"/>
              <a:t>«Добывает» запланированное, или</a:t>
            </a:r>
          </a:p>
          <a:p>
            <a:pPr lvl="1"/>
            <a:r>
              <a:rPr lang="ru-RU" dirty="0" smtClean="0"/>
              <a:t>Корректирует планы</a:t>
            </a:r>
          </a:p>
          <a:p>
            <a:r>
              <a:rPr lang="ru-RU" dirty="0" smtClean="0"/>
              <a:t>Обеспечивает «плановость», прозрачность, полноту</a:t>
            </a:r>
          </a:p>
          <a:p>
            <a:pPr lvl="1"/>
            <a:r>
              <a:rPr lang="ru-RU" dirty="0" smtClean="0"/>
              <a:t>Отвечает (реагирует) на «всё что не по плану» и влияет на проект</a:t>
            </a:r>
          </a:p>
          <a:p>
            <a:r>
              <a:rPr lang="ru-RU" dirty="0" smtClean="0"/>
              <a:t>Управляет ожиданиями ЗЛ и команды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Не супергерой, поэтому делегирует задачи для вышеперечисленного, но сохраняет совокупную ответственность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инициирован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Проект одобрен</a:t>
            </a:r>
          </a:p>
          <a:p>
            <a:pPr marL="0" indent="0" algn="ctr">
              <a:buNone/>
            </a:pPr>
            <a:r>
              <a:rPr lang="ru-RU" sz="6000" dirty="0" smtClean="0">
                <a:latin typeface="Comic Sans MS" panose="030F0702030302020204" pitchFamily="66" charset="0"/>
              </a:rPr>
              <a:t>Что дальше?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7D1F-C100-4629-B5DF-0C327654E00B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-185465"/>
            <a:ext cx="5957455" cy="58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Старт 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Есть ответственный менеджер</a:t>
            </a:r>
          </a:p>
          <a:p>
            <a:r>
              <a:rPr lang="ru-RU" dirty="0" smtClean="0"/>
              <a:t>Есть запрос</a:t>
            </a:r>
          </a:p>
          <a:p>
            <a:pPr lvl="1"/>
            <a:r>
              <a:rPr lang="ru-RU" dirty="0" smtClean="0"/>
              <a:t>Достаточно для старта выполнения?</a:t>
            </a:r>
          </a:p>
          <a:p>
            <a:pPr lvl="1"/>
            <a:r>
              <a:rPr lang="ru-RU" dirty="0" smtClean="0"/>
              <a:t>Чего не хватает?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369247">
            <a:off x="9476509" y="1228585"/>
            <a:ext cx="2410691" cy="3158836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Устав Проекта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Устав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26" y="1825625"/>
            <a:ext cx="10515600" cy="4351338"/>
          </a:xfrm>
        </p:spPr>
        <p:txBody>
          <a:bodyPr/>
          <a:lstStyle/>
          <a:p>
            <a:pPr lvl="0"/>
            <a:r>
              <a:rPr lang="ru-RU" baseline="0" dirty="0" smtClean="0"/>
              <a:t>Материалы</a:t>
            </a:r>
            <a:r>
              <a:rPr lang="ru-RU" dirty="0" smtClean="0"/>
              <a:t> </a:t>
            </a:r>
            <a:r>
              <a:rPr lang="ru-RU" u="sng" dirty="0" smtClean="0"/>
              <a:t>Запроса</a:t>
            </a:r>
            <a:r>
              <a:rPr lang="ru-RU" dirty="0" smtClean="0"/>
              <a:t> </a:t>
            </a:r>
          </a:p>
          <a:p>
            <a:pPr lvl="1"/>
            <a:r>
              <a:rPr lang="ru-RU" baseline="0" dirty="0" smtClean="0"/>
              <a:t>Уточнённые</a:t>
            </a:r>
          </a:p>
          <a:p>
            <a:pPr lvl="1"/>
            <a:r>
              <a:rPr lang="ru-RU" dirty="0" smtClean="0"/>
              <a:t>Дополненные (со стороны исполнителя) - ресурсы</a:t>
            </a:r>
            <a:endParaRPr lang="ru-RU" baseline="0" dirty="0" smtClean="0"/>
          </a:p>
          <a:p>
            <a:r>
              <a:rPr lang="ru-RU" baseline="0" dirty="0" smtClean="0">
                <a:sym typeface="Wingdings" panose="05000000000000000000" pitchFamily="2" charset="2"/>
              </a:rPr>
              <a:t>Ожидаемые</a:t>
            </a:r>
            <a:r>
              <a:rPr lang="ru-RU" dirty="0" smtClean="0">
                <a:sym typeface="Wingdings" panose="05000000000000000000" pitchFamily="2" charset="2"/>
              </a:rPr>
              <a:t> результаты по сути и по форме, критерии приёмки</a:t>
            </a:r>
          </a:p>
          <a:p>
            <a:pPr lvl="0"/>
            <a:r>
              <a:rPr lang="ru-RU" baseline="0" dirty="0" smtClean="0"/>
              <a:t>Организация управления проектом</a:t>
            </a:r>
          </a:p>
          <a:p>
            <a:pPr lvl="1"/>
            <a:r>
              <a:rPr lang="ru-RU" dirty="0" smtClean="0"/>
              <a:t>Необходимые и достаточные</a:t>
            </a:r>
          </a:p>
          <a:p>
            <a:pPr lvl="2"/>
            <a:r>
              <a:rPr lang="ru-RU" u="sng" baseline="0" dirty="0" smtClean="0"/>
              <a:t>Помнить</a:t>
            </a:r>
            <a:r>
              <a:rPr lang="ru-RU" dirty="0" smtClean="0"/>
              <a:t>: Управление проектом - н</a:t>
            </a:r>
            <a:r>
              <a:rPr lang="ru-RU" baseline="0" dirty="0" smtClean="0"/>
              <a:t>акладные</a:t>
            </a:r>
            <a:r>
              <a:rPr lang="ru-RU" dirty="0" smtClean="0"/>
              <a:t> </a:t>
            </a:r>
            <a:r>
              <a:rPr lang="ru-RU" baseline="0" dirty="0" smtClean="0"/>
              <a:t>расходы, не надо увлекаться </a:t>
            </a:r>
          </a:p>
          <a:p>
            <a:pPr lvl="1"/>
            <a:r>
              <a:rPr lang="ru-RU" dirty="0" smtClean="0"/>
              <a:t>Управление изменениями</a:t>
            </a:r>
            <a:endParaRPr lang="ru-RU" baseline="0" dirty="0" smtClean="0"/>
          </a:p>
          <a:p>
            <a:r>
              <a:rPr lang="ru-RU" b="1" baseline="0" dirty="0" smtClean="0">
                <a:sym typeface="Wingdings" panose="05000000000000000000" pitchFamily="2" charset="2"/>
              </a:rPr>
              <a:t>Планы </a:t>
            </a:r>
            <a:r>
              <a:rPr lang="ru-RU" b="1" baseline="0" dirty="0" err="1" smtClean="0">
                <a:sym typeface="Wingdings" panose="05000000000000000000" pitchFamily="2" charset="2"/>
              </a:rPr>
              <a:t>планы</a:t>
            </a:r>
            <a:r>
              <a:rPr lang="ru-RU" b="1" baseline="0" dirty="0" smtClean="0">
                <a:sym typeface="Wingdings" panose="05000000000000000000" pitchFamily="2" charset="2"/>
              </a:rPr>
              <a:t> </a:t>
            </a:r>
            <a:r>
              <a:rPr lang="ru-RU" b="1" baseline="0" dirty="0" err="1" smtClean="0">
                <a:sym typeface="Wingdings" panose="05000000000000000000" pitchFamily="2" charset="2"/>
              </a:rPr>
              <a:t>планы</a:t>
            </a:r>
            <a:endParaRPr lang="ru-RU" b="1" baseline="0" dirty="0" smtClean="0">
              <a:sym typeface="Wingdings" panose="05000000000000000000" pitchFamily="2" charset="2"/>
            </a:endParaRPr>
          </a:p>
          <a:p>
            <a:pPr lvl="1"/>
            <a:endParaRPr lang="ru-RU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544" y="1296511"/>
            <a:ext cx="6331176" cy="54540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Планы: Справочная </a:t>
            </a:r>
            <a:r>
              <a:rPr lang="ru-RU" sz="3600" dirty="0" smtClean="0"/>
              <a:t>информация и планы реакций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622143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История изменения документа</a:t>
            </a:r>
          </a:p>
          <a:p>
            <a:pPr lvl="1"/>
            <a:r>
              <a:rPr lang="ru-RU" dirty="0" smtClean="0"/>
              <a:t>Кто и когда менял документ</a:t>
            </a:r>
          </a:p>
          <a:p>
            <a:r>
              <a:rPr lang="ru-RU" dirty="0" smtClean="0"/>
              <a:t>Контекст – кому предназначен документ</a:t>
            </a:r>
          </a:p>
          <a:p>
            <a:r>
              <a:rPr lang="ru-RU" dirty="0" smtClean="0"/>
              <a:t>Заинтересованные лица</a:t>
            </a:r>
          </a:p>
          <a:p>
            <a:pPr lvl="1"/>
            <a:r>
              <a:rPr lang="ru-RU" baseline="0" dirty="0" smtClean="0"/>
              <a:t>Ищем</a:t>
            </a:r>
            <a:r>
              <a:rPr lang="ru-RU" dirty="0" smtClean="0"/>
              <a:t> пробелы</a:t>
            </a:r>
          </a:p>
          <a:p>
            <a:r>
              <a:rPr lang="ru-RU" dirty="0" smtClean="0"/>
              <a:t>План коммуникаций</a:t>
            </a:r>
          </a:p>
          <a:p>
            <a:pPr lvl="1"/>
            <a:r>
              <a:rPr lang="ru-RU" baseline="0" dirty="0" smtClean="0"/>
              <a:t>С анализом целей и методов </a:t>
            </a:r>
          </a:p>
          <a:p>
            <a:r>
              <a:rPr lang="ru-RU" dirty="0" smtClean="0"/>
              <a:t>Риски</a:t>
            </a:r>
          </a:p>
          <a:p>
            <a:pPr lvl="1"/>
            <a:r>
              <a:rPr lang="ru-RU" baseline="0" dirty="0" smtClean="0"/>
              <a:t>С планом реакции на них</a:t>
            </a:r>
          </a:p>
          <a:p>
            <a:r>
              <a:rPr lang="ru-RU" dirty="0" smtClean="0"/>
              <a:t>Дополнительная информация – всё что может пригодиться</a:t>
            </a:r>
            <a:endParaRPr lang="ru-RU" baseline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Планы: </a:t>
            </a:r>
            <a:r>
              <a:rPr lang="ru-RU" dirty="0" smtClean="0"/>
              <a:t>Цели и ограничения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6086" y="1727157"/>
            <a:ext cx="6012543" cy="4351338"/>
          </a:xfrm>
        </p:spPr>
        <p:txBody>
          <a:bodyPr/>
          <a:lstStyle/>
          <a:p>
            <a:r>
              <a:rPr lang="ru-RU" dirty="0" smtClean="0"/>
              <a:t>Взаимосвязь с другими проектами, стратегическими целями, стратегическими планами развития</a:t>
            </a:r>
            <a:endParaRPr lang="en-US" dirty="0" smtClean="0"/>
          </a:p>
          <a:p>
            <a:r>
              <a:rPr lang="ru-RU" dirty="0" smtClean="0"/>
              <a:t>Перечисление </a:t>
            </a:r>
            <a:r>
              <a:rPr lang="en-US" dirty="0" smtClean="0"/>
              <a:t>in scope/out of </a:t>
            </a:r>
            <a:r>
              <a:rPr lang="en-US" dirty="0" smtClean="0"/>
              <a:t>scope</a:t>
            </a:r>
            <a:endParaRPr lang="ru-RU" dirty="0" smtClean="0"/>
          </a:p>
          <a:p>
            <a:r>
              <a:rPr lang="ru-RU" dirty="0" smtClean="0"/>
              <a:t>Окно возможностей для проекта</a:t>
            </a:r>
          </a:p>
          <a:p>
            <a:pPr lvl="1"/>
            <a:r>
              <a:rPr lang="ru-RU" dirty="0" smtClean="0"/>
              <a:t>Ключевые условия «если-то»</a:t>
            </a:r>
          </a:p>
          <a:p>
            <a:pPr lvl="1"/>
            <a:r>
              <a:rPr lang="ru-RU" dirty="0" smtClean="0"/>
              <a:t>Условия прекращения проекта до достижения целей</a:t>
            </a:r>
          </a:p>
          <a:p>
            <a:r>
              <a:rPr lang="ru-RU" dirty="0" smtClean="0"/>
              <a:t>Поставки проекта (</a:t>
            </a:r>
            <a:r>
              <a:rPr lang="en-US" dirty="0" smtClean="0"/>
              <a:t>Deliverables)</a:t>
            </a:r>
            <a:endParaRPr lang="ru-RU" dirty="0" smtClean="0"/>
          </a:p>
          <a:p>
            <a:endParaRPr lang="ru-RU" baseline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82" y="1638440"/>
            <a:ext cx="3377235" cy="49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Планы: </a:t>
            </a:r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Людские</a:t>
            </a:r>
            <a:r>
              <a:rPr lang="ru-RU" baseline="0" dirty="0" smtClean="0"/>
              <a:t> ресурсы</a:t>
            </a:r>
          </a:p>
          <a:p>
            <a:pPr lvl="1"/>
            <a:r>
              <a:rPr lang="ru-RU" dirty="0" smtClean="0"/>
              <a:t>Специальность</a:t>
            </a:r>
          </a:p>
          <a:p>
            <a:pPr lvl="1"/>
            <a:r>
              <a:rPr lang="ru-RU" dirty="0" smtClean="0"/>
              <a:t>Квалификация</a:t>
            </a:r>
          </a:p>
          <a:p>
            <a:pPr lvl="1"/>
            <a:r>
              <a:rPr lang="ru-RU" dirty="0" smtClean="0"/>
              <a:t>План по поиску</a:t>
            </a:r>
          </a:p>
          <a:p>
            <a:pPr lvl="1"/>
            <a:r>
              <a:rPr lang="ru-RU" dirty="0" smtClean="0"/>
              <a:t>План по найму </a:t>
            </a:r>
            <a:r>
              <a:rPr lang="ru-RU" dirty="0" err="1" smtClean="0"/>
              <a:t>аутсорсеров</a:t>
            </a:r>
            <a:endParaRPr lang="ru-RU" dirty="0" smtClean="0"/>
          </a:p>
          <a:p>
            <a:pPr lvl="0"/>
            <a:r>
              <a:rPr lang="ru-RU" dirty="0" smtClean="0"/>
              <a:t>Оборудование</a:t>
            </a:r>
          </a:p>
          <a:p>
            <a:pPr lvl="1"/>
            <a:r>
              <a:rPr lang="ru-RU" dirty="0" smtClean="0"/>
              <a:t>План закупок</a:t>
            </a:r>
          </a:p>
          <a:p>
            <a:pPr lvl="1"/>
            <a:r>
              <a:rPr lang="ru-RU" dirty="0" smtClean="0"/>
              <a:t>Аренда (сервисов)</a:t>
            </a:r>
          </a:p>
          <a:p>
            <a:r>
              <a:rPr lang="ru-RU" dirty="0" smtClean="0"/>
              <a:t>Логистика</a:t>
            </a:r>
            <a:endParaRPr lang="ru-RU" dirty="0" smtClean="0"/>
          </a:p>
          <a:p>
            <a:pPr lvl="0"/>
            <a:r>
              <a:rPr lang="ru-RU" dirty="0" smtClean="0"/>
              <a:t>Расходуемые</a:t>
            </a:r>
            <a:r>
              <a:rPr lang="ru-RU" baseline="0" dirty="0" smtClean="0"/>
              <a:t> </a:t>
            </a:r>
            <a:r>
              <a:rPr lang="ru-RU" baseline="0" dirty="0" smtClean="0"/>
              <a:t>материалы</a:t>
            </a:r>
          </a:p>
          <a:p>
            <a:pPr lvl="0"/>
            <a:endParaRPr lang="ru-RU" baseline="0" dirty="0" smtClean="0"/>
          </a:p>
          <a:p>
            <a:pPr marL="0" lvl="0" indent="0">
              <a:buNone/>
            </a:pPr>
            <a:r>
              <a:rPr lang="ru-RU" dirty="0" smtClean="0"/>
              <a:t>А где «деньги»?</a:t>
            </a:r>
            <a:endParaRPr lang="ru-RU" baseline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72" y="899885"/>
            <a:ext cx="5171563" cy="375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519" y="3589361"/>
            <a:ext cx="1912767" cy="248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860" y="2979863"/>
            <a:ext cx="1668697" cy="319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10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Вспоминаем</a:t>
            </a:r>
            <a:r>
              <a:rPr lang="ru-RU" baseline="0" dirty="0" smtClean="0"/>
              <a:t> – о чём говорили в прошлый раз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Курс: </a:t>
            </a:r>
            <a:r>
              <a:rPr lang="ru-RU" u="sng" dirty="0" smtClean="0"/>
              <a:t>управление</a:t>
            </a:r>
            <a:r>
              <a:rPr lang="ru-RU" dirty="0" smtClean="0"/>
              <a:t> проектами </a:t>
            </a:r>
            <a:r>
              <a:rPr lang="ru-RU" u="sng" dirty="0" smtClean="0"/>
              <a:t>исследования</a:t>
            </a:r>
            <a:r>
              <a:rPr lang="ru-RU" dirty="0" smtClean="0"/>
              <a:t> и </a:t>
            </a:r>
            <a:r>
              <a:rPr lang="ru-RU" u="sng" dirty="0" smtClean="0"/>
              <a:t>разработки</a:t>
            </a:r>
          </a:p>
          <a:p>
            <a:r>
              <a:rPr lang="ru-RU" dirty="0" smtClean="0"/>
              <a:t>Надо было зарегистрироваться </a:t>
            </a:r>
            <a:r>
              <a:rPr lang="en-US" dirty="0" smtClean="0">
                <a:latin typeface="Agency FB" panose="020B0503020202020204" pitchFamily="34" charset="0"/>
                <a:hlinkClick r:id="rId2"/>
              </a:rPr>
              <a:t>http</a:t>
            </a:r>
            <a:r>
              <a:rPr lang="en-US" dirty="0">
                <a:latin typeface="Agency FB" panose="020B0503020202020204" pitchFamily="34" charset="0"/>
                <a:hlinkClick r:id="rId2"/>
              </a:rPr>
              <a:t>://goo.gl/forms/</a:t>
            </a:r>
            <a:r>
              <a:rPr lang="en-US" sz="4400" dirty="0">
                <a:latin typeface="Agency FB" panose="020B0503020202020204" pitchFamily="34" charset="0"/>
                <a:hlinkClick r:id="rId2"/>
              </a:rPr>
              <a:t>S2Ha34qyg6</a:t>
            </a:r>
            <a:endParaRPr lang="ru-RU" sz="4400" dirty="0"/>
          </a:p>
          <a:p>
            <a:r>
              <a:rPr lang="ru-RU" dirty="0" smtClean="0"/>
              <a:t>Обсудили – концепцию «проекта», место в организации</a:t>
            </a:r>
          </a:p>
          <a:p>
            <a:r>
              <a:rPr lang="ru-RU" dirty="0" smtClean="0"/>
              <a:t>Исследования – концепция «научного исследования»</a:t>
            </a:r>
          </a:p>
          <a:p>
            <a:r>
              <a:rPr lang="ru-RU" dirty="0" smtClean="0"/>
              <a:t>Новые инструменты:</a:t>
            </a:r>
          </a:p>
          <a:p>
            <a:pPr lvl="1"/>
            <a:r>
              <a:rPr lang="en-US" dirty="0" smtClean="0"/>
              <a:t>SMART </a:t>
            </a:r>
            <a:r>
              <a:rPr lang="ru-RU" dirty="0" smtClean="0"/>
              <a:t>цели</a:t>
            </a:r>
          </a:p>
          <a:p>
            <a:pPr lvl="1"/>
            <a:r>
              <a:rPr lang="en-US" dirty="0" smtClean="0"/>
              <a:t>PDCA – </a:t>
            </a:r>
            <a:r>
              <a:rPr lang="ru-RU" dirty="0" smtClean="0"/>
              <a:t>подход к работе</a:t>
            </a:r>
          </a:p>
          <a:p>
            <a:r>
              <a:rPr lang="ru-RU" dirty="0" smtClean="0"/>
              <a:t>Разработка ПО – как наша предметная область. Парадигмы управления проектами разработки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Планы-планы: </a:t>
            </a:r>
            <a:r>
              <a:rPr lang="ru-RU" dirty="0" smtClean="0"/>
              <a:t>Эскиз р</a:t>
            </a:r>
            <a:r>
              <a:rPr lang="ru-RU" dirty="0" smtClean="0"/>
              <a:t>асписания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2743" y="1690688"/>
            <a:ext cx="7427684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Материалы для планирования расписания</a:t>
            </a:r>
            <a:endParaRPr lang="ru-RU" dirty="0" smtClean="0"/>
          </a:p>
          <a:p>
            <a:pPr lvl="1"/>
            <a:r>
              <a:rPr lang="ru-RU" dirty="0" smtClean="0"/>
              <a:t>Начало-окончание</a:t>
            </a:r>
          </a:p>
          <a:p>
            <a:pPr lvl="1"/>
            <a:r>
              <a:rPr lang="ru-RU" dirty="0" smtClean="0"/>
              <a:t>Ключевые точки (</a:t>
            </a:r>
            <a:r>
              <a:rPr lang="en-US" dirty="0" smtClean="0"/>
              <a:t>Roadmap/milestones)</a:t>
            </a:r>
          </a:p>
          <a:p>
            <a:pPr lvl="1"/>
            <a:r>
              <a:rPr lang="ru-RU" dirty="0" smtClean="0"/>
              <a:t>Этапы</a:t>
            </a:r>
          </a:p>
          <a:p>
            <a:pPr lvl="1"/>
            <a:r>
              <a:rPr lang="ru-RU" dirty="0" smtClean="0"/>
              <a:t>Календарный план с привязкой к </a:t>
            </a:r>
            <a:r>
              <a:rPr lang="ru-RU" dirty="0" smtClean="0"/>
              <a:t>задачам/требованиям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Информация может быть указана явно и </a:t>
            </a:r>
            <a:r>
              <a:rPr lang="ru-RU" u="sng" dirty="0" smtClean="0"/>
              <a:t>извлечена из остальных разделов</a:t>
            </a:r>
            <a:endParaRPr lang="ru-RU" u="sng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54" y="2001725"/>
            <a:ext cx="3347446" cy="33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ЗЛ + </a:t>
            </a:r>
            <a:r>
              <a:rPr lang="ru-RU" dirty="0" smtClean="0"/>
              <a:t>Цели</a:t>
            </a:r>
            <a:r>
              <a:rPr lang="ru-RU" dirty="0" smtClean="0">
                <a:sym typeface="Wingdings" panose="05000000000000000000" pitchFamily="2" charset="2"/>
              </a:rPr>
              <a:t> 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81316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Выявление требований, ограничений, рисков позволяет приступить к планированию расписания проекта </a:t>
            </a:r>
          </a:p>
          <a:p>
            <a:pPr marL="0" indent="0">
              <a:buNone/>
            </a:pPr>
            <a:r>
              <a:rPr lang="ru-RU" dirty="0" smtClean="0"/>
              <a:t>В зависимости от методики могут быть различные подходы к расписаниям, например:</a:t>
            </a:r>
          </a:p>
          <a:p>
            <a:r>
              <a:rPr lang="ru-RU" dirty="0" smtClean="0"/>
              <a:t>Структурная </a:t>
            </a:r>
            <a:r>
              <a:rPr lang="ru-RU" dirty="0" smtClean="0"/>
              <a:t>декомпозиция работ (СДР)</a:t>
            </a:r>
          </a:p>
          <a:p>
            <a:pPr lvl="1"/>
            <a:r>
              <a:rPr lang="ru-RU" dirty="0" smtClean="0"/>
              <a:t>Задает иерархию </a:t>
            </a:r>
            <a:r>
              <a:rPr lang="ru-RU" dirty="0" smtClean="0"/>
              <a:t>работ</a:t>
            </a:r>
            <a:endParaRPr lang="ru-RU" dirty="0" smtClean="0"/>
          </a:p>
          <a:p>
            <a:r>
              <a:rPr lang="ru-RU" dirty="0" err="1" smtClean="0"/>
              <a:t>Бэклог</a:t>
            </a:r>
            <a:r>
              <a:rPr lang="ru-RU" dirty="0" smtClean="0"/>
              <a:t> проекта</a:t>
            </a:r>
          </a:p>
          <a:p>
            <a:pPr lvl="1"/>
            <a:r>
              <a:rPr lang="ru-RU" dirty="0" smtClean="0"/>
              <a:t>Перечень элементов </a:t>
            </a:r>
          </a:p>
          <a:p>
            <a:pPr lvl="1"/>
            <a:r>
              <a:rPr lang="ru-RU" dirty="0" smtClean="0"/>
              <a:t>Переупорядочивание по различным критериям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772" y="2920797"/>
            <a:ext cx="2266950" cy="1724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4" y="4824209"/>
            <a:ext cx="3091295" cy="1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222" y="3728411"/>
            <a:ext cx="3348778" cy="331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Независимо от методики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Мы будем рассматривать</a:t>
            </a:r>
          </a:p>
          <a:p>
            <a:r>
              <a:rPr lang="ru-RU" dirty="0" smtClean="0"/>
              <a:t>Последовательные или итеративной</a:t>
            </a:r>
            <a:endParaRPr lang="ru-RU" dirty="0"/>
          </a:p>
          <a:p>
            <a:r>
              <a:rPr lang="ru-RU" dirty="0" smtClean="0"/>
              <a:t>Бизнес- или Технологически ориентированной</a:t>
            </a:r>
          </a:p>
          <a:p>
            <a:r>
              <a:rPr lang="ru-RU" dirty="0" smtClean="0"/>
              <a:t>Клиент-ориентированной или ориентированной на выполнение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ru-RU" baseline="0" dirty="0" smtClean="0"/>
              <a:t>любом случае: </a:t>
            </a: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Запрос</a:t>
            </a:r>
            <a:r>
              <a:rPr lang="ru-RU" baseline="0" dirty="0" smtClean="0">
                <a:sym typeface="Wingdings" panose="05000000000000000000" pitchFamily="2" charset="2"/>
              </a:rPr>
              <a:t>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ru-RU" baseline="0" dirty="0" smtClean="0">
                <a:sym typeface="Wingdings" panose="05000000000000000000" pitchFamily="2" charset="2"/>
              </a:rPr>
              <a:t>Устав </a:t>
            </a:r>
            <a:r>
              <a:rPr lang="ru-RU" baseline="0" dirty="0" smtClean="0">
                <a:sym typeface="Wingdings" panose="05000000000000000000" pitchFamily="2" charset="2"/>
              </a:rPr>
              <a:t> </a:t>
            </a:r>
            <a:r>
              <a:rPr lang="ru-RU" b="1" baseline="0" dirty="0" smtClean="0">
                <a:sym typeface="Wingdings" panose="05000000000000000000" pitchFamily="2" charset="2"/>
              </a:rPr>
              <a:t>План</a:t>
            </a:r>
            <a:r>
              <a:rPr lang="ru-RU" baseline="0" dirty="0" smtClean="0">
                <a:sym typeface="Wingdings" panose="05000000000000000000" pitchFamily="2" charset="2"/>
              </a:rPr>
              <a:t> </a:t>
            </a:r>
            <a:endParaRPr lang="ru-RU" baseline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dirty="0" smtClean="0">
                <a:sym typeface="Wingdings" panose="05000000000000000000" pitchFamily="2" charset="2"/>
              </a:rPr>
              <a:t>переводя с менеджерского на «человеческий»</a:t>
            </a:r>
            <a:endParaRPr lang="ru-RU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baseline="0" dirty="0" smtClean="0">
                <a:sym typeface="Wingdings" panose="05000000000000000000" pitchFamily="2" charset="2"/>
              </a:rPr>
              <a:t>Желание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ru-RU" baseline="0" dirty="0" smtClean="0">
                <a:sym typeface="Wingdings" panose="05000000000000000000" pitchFamily="2" charset="2"/>
              </a:rPr>
              <a:t>Целеполагание</a:t>
            </a:r>
            <a:r>
              <a:rPr lang="ru-RU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ru-RU" dirty="0" smtClean="0">
                <a:sym typeface="Wingdings" panose="05000000000000000000" pitchFamily="2" charset="2"/>
              </a:rPr>
              <a:t>Постановка задачи</a:t>
            </a:r>
            <a:endParaRPr lang="ru-RU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Дальше: о р</a:t>
            </a:r>
            <a:r>
              <a:rPr lang="ru-RU" baseline="0" dirty="0" smtClean="0"/>
              <a:t>асписании </a:t>
            </a:r>
            <a:r>
              <a:rPr lang="ru-RU" baseline="0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Ключевой «рабочий инструмент» менеджера</a:t>
            </a:r>
          </a:p>
          <a:p>
            <a:r>
              <a:rPr lang="ru-RU" dirty="0" smtClean="0"/>
              <a:t>Инструменты</a:t>
            </a:r>
          </a:p>
          <a:p>
            <a:pPr lvl="1"/>
            <a:r>
              <a:rPr lang="ru-RU" dirty="0" smtClean="0"/>
              <a:t>СДР, </a:t>
            </a:r>
            <a:r>
              <a:rPr lang="ru-RU" dirty="0" err="1" smtClean="0"/>
              <a:t>Гантт</a:t>
            </a:r>
            <a:r>
              <a:rPr lang="ru-RU" dirty="0" smtClean="0"/>
              <a:t>, сетевые графики</a:t>
            </a:r>
          </a:p>
          <a:p>
            <a:pPr lvl="1"/>
            <a:r>
              <a:rPr lang="ru-RU" dirty="0" err="1" smtClean="0"/>
              <a:t>Бэклог</a:t>
            </a:r>
            <a:r>
              <a:rPr lang="ru-RU" dirty="0" smtClean="0"/>
              <a:t>, план по итерациям, диаграмма сгорания и  доска проектов</a:t>
            </a:r>
            <a:endParaRPr lang="ru-RU" dirty="0" smtClean="0"/>
          </a:p>
          <a:p>
            <a:r>
              <a:rPr lang="ru-RU" dirty="0" smtClean="0"/>
              <a:t>Привязка</a:t>
            </a:r>
            <a:r>
              <a:rPr lang="ru-RU" baseline="0" dirty="0" smtClean="0"/>
              <a:t> к ограничениям</a:t>
            </a:r>
          </a:p>
          <a:p>
            <a:pPr lvl="1"/>
            <a:r>
              <a:rPr lang="ru-RU" dirty="0" smtClean="0"/>
              <a:t>Назначение р</a:t>
            </a:r>
            <a:r>
              <a:rPr lang="ru-RU" dirty="0" smtClean="0"/>
              <a:t>есурсов</a:t>
            </a:r>
          </a:p>
          <a:p>
            <a:pPr lvl="1"/>
            <a:r>
              <a:rPr lang="ru-RU" baseline="0" dirty="0" smtClean="0"/>
              <a:t>Привязка к календарю/итерации</a:t>
            </a:r>
            <a:endParaRPr lang="ru-RU" dirty="0"/>
          </a:p>
          <a:p>
            <a:r>
              <a:rPr lang="ru-RU" dirty="0" smtClean="0"/>
              <a:t>Сведение расписания</a:t>
            </a:r>
          </a:p>
          <a:p>
            <a:pPr lvl="1"/>
            <a:r>
              <a:rPr lang="ru-RU" dirty="0" smtClean="0"/>
              <a:t>Оценка трудоемкости задач</a:t>
            </a:r>
          </a:p>
          <a:p>
            <a:pPr lvl="1"/>
            <a:r>
              <a:rPr lang="ru-RU" dirty="0" smtClean="0"/>
              <a:t>Упорядочивание задач, балансировка, критический путь</a:t>
            </a:r>
          </a:p>
          <a:p>
            <a:r>
              <a:rPr lang="ru-RU" dirty="0" smtClean="0"/>
              <a:t>Принципы составления расписания</a:t>
            </a:r>
          </a:p>
          <a:p>
            <a:pPr lvl="1"/>
            <a:r>
              <a:rPr lang="ru-RU" dirty="0" smtClean="0"/>
              <a:t>Итеративное уточнение</a:t>
            </a:r>
          </a:p>
          <a:p>
            <a:pPr lvl="1"/>
            <a:r>
              <a:rPr lang="ru-RU" dirty="0" smtClean="0"/>
              <a:t>Почему п</a:t>
            </a:r>
            <a:r>
              <a:rPr lang="ru-RU" baseline="0" dirty="0" smtClean="0"/>
              <a:t>оследовательно – всегда лучше</a:t>
            </a:r>
          </a:p>
          <a:p>
            <a:pPr lvl="2"/>
            <a:r>
              <a:rPr lang="ru-RU" dirty="0" smtClean="0"/>
              <a:t>Если есть возможность</a:t>
            </a:r>
          </a:p>
          <a:p>
            <a:pPr lvl="2"/>
            <a:r>
              <a:rPr lang="ru-RU" baseline="0" dirty="0" smtClean="0"/>
              <a:t>Оптимизации</a:t>
            </a:r>
            <a:r>
              <a:rPr lang="ru-RU" dirty="0" smtClean="0"/>
              <a:t> после </a:t>
            </a:r>
            <a:endParaRPr lang="ru-RU" baseline="0" dirty="0" smtClean="0"/>
          </a:p>
          <a:p>
            <a:pPr lvl="1"/>
            <a:r>
              <a:rPr lang="ru-RU" dirty="0" smtClean="0"/>
              <a:t>Об </a:t>
            </a:r>
            <a:r>
              <a:rPr lang="ru-RU" baseline="0" dirty="0" smtClean="0"/>
              <a:t>адекватной детальности</a:t>
            </a:r>
            <a:r>
              <a:rPr lang="ru-RU" dirty="0" smtClean="0"/>
              <a:t> планирования и крайностях </a:t>
            </a:r>
            <a:r>
              <a:rPr lang="ru-RU" baseline="0" dirty="0" smtClean="0"/>
              <a:t>(стоимость </a:t>
            </a:r>
            <a:r>
              <a:rPr lang="ru-RU" baseline="0" dirty="0" smtClean="0"/>
              <a:t>изменений</a:t>
            </a:r>
            <a:r>
              <a:rPr lang="ru-RU" baseline="0" dirty="0" smtClean="0"/>
              <a:t>)</a:t>
            </a:r>
          </a:p>
          <a:p>
            <a:pPr lvl="1"/>
            <a:r>
              <a:rPr lang="ru-RU" baseline="0" dirty="0" smtClean="0"/>
              <a:t>Правдоподобность</a:t>
            </a:r>
            <a:r>
              <a:rPr lang="ru-RU" dirty="0" smtClean="0"/>
              <a:t> и реалистичность плана</a:t>
            </a:r>
          </a:p>
          <a:p>
            <a:r>
              <a:rPr lang="ru-RU" baseline="0" dirty="0" smtClean="0"/>
              <a:t>Согласование базового</a:t>
            </a:r>
            <a:r>
              <a:rPr lang="ru-RU" dirty="0" smtClean="0"/>
              <a:t> плана</a:t>
            </a:r>
            <a:endParaRPr lang="ru-RU" baseline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285" y="1580334"/>
            <a:ext cx="2019300" cy="1352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551" y="3067821"/>
            <a:ext cx="2708049" cy="1791715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8946777" y="587095"/>
            <a:ext cx="2994212" cy="862049"/>
          </a:xfrm>
          <a:prstGeom prst="rightArrow">
            <a:avLst>
              <a:gd name="adj1" fmla="val 50000"/>
              <a:gd name="adj2" fmla="val 60390"/>
            </a:avLst>
          </a:prstGeom>
          <a:gradFill>
            <a:gsLst>
              <a:gs pos="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571500">
              <a:schemeClr val="accent4">
                <a:satMod val="175000"/>
                <a:alpha val="16000"/>
              </a:schemeClr>
            </a:glow>
            <a:outerShdw blurRad="482600" dist="1054100" dir="10740000" sx="71000" sy="71000" kx="1200000" algn="br" rotWithShape="0">
              <a:prstClr val="black">
                <a:alpha val="44000"/>
              </a:prstClr>
            </a:outerShdw>
            <a:softEdge rad="127000"/>
          </a:effectLst>
          <a:scene3d>
            <a:camera prst="perspectiveHeroicExtremeLeftFacing"/>
            <a:lightRig rig="threePt" dir="t">
              <a:rot lat="0" lon="0" rev="1200000"/>
            </a:lightRig>
          </a:scene3d>
          <a:sp3d prstMaterial="plastic"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В СЛЕДУЮЩИЙ РАЗ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Основное за 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запроса на проект и начало планирования</a:t>
            </a:r>
          </a:p>
          <a:p>
            <a:r>
              <a:rPr lang="ru-RU" dirty="0" smtClean="0"/>
              <a:t>Процедуры и артефакты проекта</a:t>
            </a:r>
          </a:p>
          <a:p>
            <a:pPr lvl="1"/>
            <a:r>
              <a:rPr lang="ru-RU" dirty="0" smtClean="0"/>
              <a:t>Инициализация и начало планирования (сбор информации и эскиз плана)</a:t>
            </a:r>
          </a:p>
          <a:p>
            <a:pPr lvl="1"/>
            <a:r>
              <a:rPr lang="ru-RU" dirty="0" smtClean="0"/>
              <a:t>Артефакты: Запрос, Устав (</a:t>
            </a:r>
            <a:r>
              <a:rPr lang="en-US" dirty="0" smtClean="0"/>
              <a:t>Statement of Work</a:t>
            </a:r>
            <a:r>
              <a:rPr lang="ru-RU" dirty="0" smtClean="0"/>
              <a:t>, </a:t>
            </a:r>
            <a:r>
              <a:rPr lang="en-US" dirty="0" smtClean="0"/>
              <a:t>Project Charter)</a:t>
            </a:r>
            <a:endParaRPr lang="ru-RU" dirty="0" smtClean="0"/>
          </a:p>
          <a:p>
            <a:r>
              <a:rPr lang="ru-RU" dirty="0" smtClean="0"/>
              <a:t>Роль менеджера проекта</a:t>
            </a:r>
          </a:p>
          <a:p>
            <a:pPr lvl="1"/>
            <a:r>
              <a:rPr lang="ru-RU" dirty="0" smtClean="0"/>
              <a:t>Ответственность</a:t>
            </a:r>
          </a:p>
          <a:p>
            <a:pPr lvl="1"/>
            <a:r>
              <a:rPr lang="ru-RU" dirty="0" smtClean="0"/>
              <a:t>Сбор и анализ информации, формализация информации</a:t>
            </a:r>
          </a:p>
          <a:p>
            <a:pPr lvl="1"/>
            <a:r>
              <a:rPr lang="ru-RU" dirty="0" smtClean="0"/>
              <a:t>Гарантия «полноты» и «плановости» проекта</a:t>
            </a:r>
          </a:p>
          <a:p>
            <a:r>
              <a:rPr lang="ru-RU" dirty="0" smtClean="0"/>
              <a:t>Знаем что дальше - расписание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896" y="654050"/>
            <a:ext cx="1933575" cy="1171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00308" y="310267"/>
            <a:ext cx="1813317" cy="830997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roletariat" panose="02010606050202020204" pitchFamily="2" charset="0"/>
              </a:rPr>
              <a:t>Ключевое</a:t>
            </a:r>
            <a:endParaRPr lang="ru-RU" sz="48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roletariat" panose="0201060605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Читай </a:t>
            </a:r>
            <a:r>
              <a:rPr lang="en-US" dirty="0" smtClean="0"/>
              <a:t>@ </a:t>
            </a:r>
            <a:r>
              <a:rPr lang="ru-RU" dirty="0" smtClean="0"/>
              <a:t>Применяй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713" y="1480457"/>
            <a:ext cx="10515600" cy="47600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400" u="sng" dirty="0" smtClean="0"/>
              <a:t>Изучение</a:t>
            </a:r>
            <a:endParaRPr lang="en-US" sz="1400" u="sng" dirty="0" smtClean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ru-RU" sz="1800" dirty="0" smtClean="0"/>
              <a:t>Дочитать «Управление проектами разработки ПО»</a:t>
            </a:r>
            <a:r>
              <a:rPr lang="ru-RU" sz="1600" dirty="0" smtClean="0"/>
              <a:t>: </a:t>
            </a:r>
            <a:r>
              <a:rPr lang="en-US" sz="1600" dirty="0" smtClean="0">
                <a:hlinkClick r:id="rId2"/>
              </a:rPr>
              <a:t>http://citforum.ru/SE/project/arkhipenkov_lectures/</a:t>
            </a:r>
            <a:endParaRPr lang="ru-RU" sz="16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ru-RU" sz="1800" dirty="0" smtClean="0"/>
              <a:t>Материалы курса – ссылки будут высланы на </a:t>
            </a:r>
            <a:r>
              <a:rPr lang="en-US" sz="1800" dirty="0" smtClean="0"/>
              <a:t>e-mail</a:t>
            </a:r>
            <a:r>
              <a:rPr lang="ru-RU" sz="1800" dirty="0" smtClean="0"/>
              <a:t>, указанный при регистрации. </a:t>
            </a:r>
            <a:r>
              <a:rPr lang="en-US" sz="1800" dirty="0" smtClean="0">
                <a:latin typeface="Agency FB" panose="020B0503020202020204" pitchFamily="34" charset="0"/>
                <a:hlinkClick r:id="rId3"/>
              </a:rPr>
              <a:t>http://goo.gl/forms/</a:t>
            </a:r>
            <a:r>
              <a:rPr lang="en-US" sz="3200" dirty="0" smtClean="0">
                <a:latin typeface="Agency FB" panose="020B0503020202020204" pitchFamily="34" charset="0"/>
                <a:hlinkClick r:id="rId3"/>
              </a:rPr>
              <a:t>S2Ha34qyg6</a:t>
            </a:r>
            <a:endParaRPr lang="ru-RU" sz="3200" dirty="0" smtClean="0"/>
          </a:p>
          <a:p>
            <a:pPr>
              <a:lnSpc>
                <a:spcPct val="100000"/>
              </a:lnSpc>
            </a:pP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en.wikipedia.org/wiki/Project_management</a:t>
            </a:r>
            <a:endParaRPr lang="ru-RU" sz="1800" dirty="0" smtClean="0"/>
          </a:p>
          <a:p>
            <a:pPr>
              <a:lnSpc>
                <a:spcPct val="100000"/>
              </a:lnSpc>
            </a:pPr>
            <a:r>
              <a:rPr lang="ru-RU" sz="1800" dirty="0" smtClean="0"/>
              <a:t>Примеры проектных документов </a:t>
            </a:r>
            <a:r>
              <a:rPr lang="en-US" sz="1800" dirty="0" smtClean="0"/>
              <a:t>Google://</a:t>
            </a:r>
            <a:r>
              <a:rPr lang="ru-RU" sz="1800" dirty="0" smtClean="0"/>
              <a:t>устав проекта</a:t>
            </a:r>
          </a:p>
          <a:p>
            <a:pPr lvl="1">
              <a:lnSpc>
                <a:spcPct val="100000"/>
              </a:lnSpc>
            </a:pPr>
            <a:r>
              <a:rPr lang="en-US" sz="1100" dirty="0">
                <a:hlinkClick r:id="rId5"/>
              </a:rPr>
              <a:t>http://pravdait.ru/primer-ustava-proekta</a:t>
            </a:r>
            <a:r>
              <a:rPr lang="en-US" sz="1100" dirty="0" smtClean="0">
                <a:hlinkClick r:id="rId5"/>
              </a:rPr>
              <a:t>/</a:t>
            </a:r>
            <a:endParaRPr lang="ru-RU" sz="1100" dirty="0" smtClean="0"/>
          </a:p>
          <a:p>
            <a:pPr>
              <a:lnSpc>
                <a:spcPct val="100000"/>
              </a:lnSpc>
            </a:pPr>
            <a:r>
              <a:rPr lang="ru-RU" sz="1800" dirty="0" smtClean="0"/>
              <a:t>Курс лекций на </a:t>
            </a:r>
            <a:r>
              <a:rPr lang="ru-RU" sz="1800" dirty="0" err="1" smtClean="0"/>
              <a:t>Интуите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6"/>
              </a:rPr>
              <a:t>http</a:t>
            </a:r>
            <a:r>
              <a:rPr lang="en-US" sz="1800" dirty="0">
                <a:hlinkClick r:id="rId6"/>
              </a:rPr>
              <a:t>://</a:t>
            </a:r>
            <a:r>
              <a:rPr lang="en-US" sz="1800" dirty="0" smtClean="0">
                <a:hlinkClick r:id="rId6"/>
              </a:rPr>
              <a:t>www.intuit.ru/studies/courses/646/502/lecture/11390</a:t>
            </a:r>
            <a:endParaRPr lang="ru-RU" sz="1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800" u="sng" dirty="0" smtClean="0"/>
              <a:t>Упражнения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МиниПроект1: Улучшите свой рабочий процесс (</a:t>
            </a:r>
            <a:r>
              <a:rPr lang="en-US" sz="1800" dirty="0" smtClean="0"/>
              <a:t>PDCA</a:t>
            </a:r>
            <a:r>
              <a:rPr lang="en-US" sz="1800" dirty="0" smtClean="0"/>
              <a:t>)</a:t>
            </a:r>
            <a:r>
              <a:rPr lang="ru-RU" sz="1800" dirty="0" smtClean="0"/>
              <a:t> </a:t>
            </a:r>
            <a:r>
              <a:rPr lang="en-US" sz="1600" dirty="0" smtClean="0">
                <a:hlinkClick r:id="rId7"/>
              </a:rPr>
              <a:t>http</a:t>
            </a:r>
            <a:r>
              <a:rPr lang="en-US" sz="1600" dirty="0" smtClean="0">
                <a:hlinkClick r:id="rId7"/>
              </a:rPr>
              <a:t>://</a:t>
            </a:r>
            <a:r>
              <a:rPr lang="en-US" sz="1600" dirty="0" smtClean="0">
                <a:hlinkClick r:id="rId7"/>
              </a:rPr>
              <a:t>goo.gl/forms/3TY6xoQcLN</a:t>
            </a:r>
            <a:r>
              <a:rPr lang="ru-RU" sz="1600" dirty="0" smtClean="0"/>
              <a:t> </a:t>
            </a:r>
          </a:p>
          <a:p>
            <a:pPr lvl="1"/>
            <a:r>
              <a:rPr lang="ru-RU" dirty="0" smtClean="0"/>
              <a:t>следующая итерация (2 недели)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Инициация </a:t>
            </a:r>
            <a:r>
              <a:rPr lang="ru-RU" sz="2400" dirty="0" err="1" smtClean="0"/>
              <a:t>МегаПроекта</a:t>
            </a:r>
            <a:r>
              <a:rPr lang="ru-RU" sz="2400" dirty="0" smtClean="0"/>
              <a:t>  </a:t>
            </a:r>
            <a:r>
              <a:rPr lang="en-US" sz="2400" dirty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goo.gl/forms/Gk0ZtQwMUl</a:t>
            </a:r>
            <a:endParaRPr lang="ru-RU" sz="2400" dirty="0" smtClean="0"/>
          </a:p>
          <a:p>
            <a:pPr lvl="1"/>
            <a:r>
              <a:rPr lang="ru-RU" sz="2000" dirty="0" smtClean="0"/>
              <a:t>Сформулировать цели</a:t>
            </a:r>
            <a:r>
              <a:rPr lang="en-US" sz="2000" dirty="0" smtClean="0"/>
              <a:t> (</a:t>
            </a:r>
            <a:r>
              <a:rPr lang="en-US" sz="2000" dirty="0" err="1" smtClean="0"/>
              <a:t>SMARTer</a:t>
            </a:r>
            <a:r>
              <a:rPr lang="en-US" sz="2000" dirty="0" smtClean="0"/>
              <a:t>!)</a:t>
            </a:r>
            <a:endParaRPr lang="ru-RU" sz="2000" dirty="0" smtClean="0"/>
          </a:p>
          <a:p>
            <a:pPr lvl="1"/>
            <a:r>
              <a:rPr lang="ru-RU" sz="2000" dirty="0" smtClean="0"/>
              <a:t>Попробовать сделать СДР</a:t>
            </a:r>
            <a:endParaRPr lang="ru-RU" sz="2000" dirty="0" smtClean="0"/>
          </a:p>
          <a:p>
            <a:pPr lvl="1"/>
            <a:r>
              <a:rPr lang="ru-RU" sz="2000" dirty="0" smtClean="0"/>
              <a:t>(*) Подготовить устав проекта</a:t>
            </a: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endParaRPr lang="en-US" sz="1400" dirty="0" smtClean="0"/>
          </a:p>
        </p:txBody>
      </p:sp>
      <p:pic>
        <p:nvPicPr>
          <p:cNvPr id="1026" name="Picture 2" descr="http://youressence.info/templates/newway/images/kniga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37" y="355178"/>
            <a:ext cx="3186463" cy="15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87" y="3688806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53B1-8F3F-4BCF-ACC3-55955383C5FF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1496" y="6020738"/>
            <a:ext cx="2097356" cy="3018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8504" y="5987018"/>
            <a:ext cx="720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!!! </a:t>
            </a:r>
            <a:r>
              <a:rPr lang="ru-RU" dirty="0" smtClean="0">
                <a:solidFill>
                  <a:srgbClr val="FF0000"/>
                </a:solidFill>
              </a:rPr>
              <a:t>Вопросы и уточнения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ru-RU" dirty="0" smtClean="0">
                <a:solidFill>
                  <a:srgbClr val="FF0000"/>
                </a:solidFill>
              </a:rPr>
              <a:t>на почту, тема должна начинаться с «</a:t>
            </a:r>
            <a:r>
              <a:rPr lang="en-US" dirty="0" err="1" smtClean="0">
                <a:solidFill>
                  <a:srgbClr val="FF0000"/>
                </a:solidFill>
              </a:rPr>
              <a:t>RnDm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70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-185465"/>
            <a:ext cx="5957455" cy="58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r>
              <a:rPr lang="ru-RU" baseline="0" dirty="0" smtClean="0"/>
              <a:t> семинара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возникает проект – инициализация</a:t>
            </a:r>
          </a:p>
          <a:p>
            <a:r>
              <a:rPr lang="ru-RU" dirty="0" smtClean="0"/>
              <a:t>Первые шаги по планированию</a:t>
            </a:r>
            <a:r>
              <a:rPr lang="ru-RU" baseline="0" dirty="0" smtClean="0"/>
              <a:t> проекта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40708" y="5807631"/>
            <a:ext cx="4951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en.wikipedia.org/wiki/Project_management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42977" y="666385"/>
            <a:ext cx="1614738" cy="176448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мы будем планировать ваш </a:t>
            </a:r>
            <a:r>
              <a:rPr lang="en-US" dirty="0" err="1" smtClean="0"/>
              <a:t>RnD</a:t>
            </a:r>
            <a:r>
              <a:rPr lang="ru-RU" dirty="0" smtClean="0"/>
              <a:t>-проект?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616" y="1730653"/>
            <a:ext cx="42851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solidFill>
                  <a:srgbClr val="C00000"/>
                </a:solidFill>
              </a:rPr>
              <a:t>Группы процессов</a:t>
            </a:r>
          </a:p>
          <a:p>
            <a:pPr marL="0" indent="0">
              <a:buNone/>
            </a:pPr>
            <a:endParaRPr lang="ru-RU" sz="2400" u="sng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Инициация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Планирование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Выполнение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Мониторинг и контроль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Завершение проекта</a:t>
            </a:r>
            <a:endParaRPr 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02745" y="1770618"/>
            <a:ext cx="5427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Области знания</a:t>
            </a:r>
          </a:p>
          <a:p>
            <a:endParaRPr lang="ru-RU" dirty="0" smtClean="0"/>
          </a:p>
          <a:p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Интеграция </a:t>
            </a:r>
            <a:r>
              <a:rPr lang="en-US" sz="31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управления</a:t>
            </a:r>
            <a:r>
              <a:rPr lang="en-US" sz="31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3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bg1">
                    <a:lumMod val="50000"/>
                  </a:schemeClr>
                </a:solidFill>
              </a:rPr>
              <a:t>Поставки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Цели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Сроки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Бюджет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Риски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Качество</a:t>
            </a:r>
          </a:p>
          <a:p>
            <a:r>
              <a:rPr lang="ru-RU" sz="3100" dirty="0" smtClean="0">
                <a:solidFill>
                  <a:srgbClr val="00B050"/>
                </a:solidFill>
              </a:rPr>
              <a:t>Заинтересованные лица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Коммуникации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Человеческие ресурсы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A9D4-F71C-402D-886F-99379C23A0B9}" type="datetime1">
              <a:rPr lang="ru-RU" smtClean="0"/>
              <a:t>16.03.2015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4886" y="57126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hlinkClick r:id="rId2"/>
              </a:rPr>
              <a:t>MindMap</a:t>
            </a:r>
            <a:r>
              <a:rPr lang="en-US" dirty="0" smtClean="0">
                <a:hlinkClick r:id="rId2"/>
              </a:rPr>
              <a:t> PMI PMBOK </a:t>
            </a:r>
            <a:r>
              <a:rPr lang="ru-RU" dirty="0" smtClean="0">
                <a:hlinkClick r:id="rId2"/>
              </a:rPr>
              <a:t>5</a:t>
            </a:r>
            <a:r>
              <a:rPr lang="en-US" baseline="30000" dirty="0" err="1" smtClean="0">
                <a:hlinkClick r:id="rId2"/>
              </a:rPr>
              <a:t>th</a:t>
            </a:r>
            <a:r>
              <a:rPr lang="en-US" dirty="0" smtClean="0">
                <a:hlinkClick r:id="rId2"/>
              </a:rPr>
              <a:t> edition PM250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310604" y="1713941"/>
            <a:ext cx="26438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 smtClean="0">
                <a:solidFill>
                  <a:srgbClr val="C00000"/>
                </a:solidFill>
              </a:rPr>
              <a:t>Процедура в рамках домена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2400" u="sng" dirty="0" smtClean="0">
              <a:solidFill>
                <a:srgbClr val="C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Входы - </a:t>
            </a:r>
            <a:r>
              <a:rPr lang="ru-RU" sz="2000" dirty="0" smtClean="0"/>
              <a:t>что нужно чтобы начать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Практики </a:t>
            </a:r>
            <a:r>
              <a:rPr lang="ru-RU" sz="1800" dirty="0" smtClean="0"/>
              <a:t>– как преобразовать «входы» в «выходы»</a:t>
            </a:r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Выходы – </a:t>
            </a:r>
            <a:r>
              <a:rPr lang="ru-RU" sz="2000" dirty="0" smtClean="0"/>
              <a:t>что требуется получить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4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Circle-style-warn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153" y="-412165"/>
            <a:ext cx="2357293" cy="23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Прежде чем начнём: Осторожно, методика!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001000" cy="43481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Проектное управление может не применяться</a:t>
            </a:r>
          </a:p>
          <a:p>
            <a:r>
              <a:rPr lang="ru-RU" dirty="0" smtClean="0"/>
              <a:t>Любая </a:t>
            </a:r>
            <a:r>
              <a:rPr lang="ru-RU" b="1" dirty="0" smtClean="0"/>
              <a:t>формальная методика</a:t>
            </a:r>
            <a:r>
              <a:rPr lang="en-US" b="1" dirty="0" smtClean="0"/>
              <a:t> </a:t>
            </a:r>
            <a:r>
              <a:rPr lang="ru-RU" b="1" dirty="0" smtClean="0"/>
              <a:t>управления </a:t>
            </a:r>
            <a:r>
              <a:rPr lang="ru-RU" dirty="0" smtClean="0"/>
              <a:t>(ГОСТ34, </a:t>
            </a:r>
            <a:r>
              <a:rPr lang="en-US" dirty="0" err="1" smtClean="0"/>
              <a:t>PMBoK</a:t>
            </a:r>
            <a:r>
              <a:rPr lang="en-US" dirty="0" smtClean="0"/>
              <a:t>, PRINCE2,</a:t>
            </a:r>
            <a:r>
              <a:rPr lang="ru-RU" dirty="0" smtClean="0"/>
              <a:t> </a:t>
            </a:r>
            <a:r>
              <a:rPr lang="en-US" dirty="0" smtClean="0"/>
              <a:t>SCRUM)</a:t>
            </a:r>
            <a:endParaRPr lang="ru-RU" dirty="0" smtClean="0"/>
          </a:p>
          <a:p>
            <a:pPr lvl="1"/>
            <a:r>
              <a:rPr lang="ru-RU" dirty="0" smtClean="0"/>
              <a:t>Для методистов и выстраивания </a:t>
            </a:r>
            <a:r>
              <a:rPr lang="ru-RU" dirty="0" smtClean="0"/>
              <a:t>процессов организации</a:t>
            </a:r>
          </a:p>
          <a:p>
            <a:pPr lvl="1"/>
            <a:r>
              <a:rPr lang="ru-RU" dirty="0" smtClean="0"/>
              <a:t>Слишком абстрактны для менеджеров проектов</a:t>
            </a:r>
            <a:endParaRPr lang="en-US" dirty="0" smtClean="0"/>
          </a:p>
          <a:p>
            <a:r>
              <a:rPr lang="ru-RU" dirty="0" smtClean="0"/>
              <a:t>Любые </a:t>
            </a:r>
            <a:r>
              <a:rPr lang="ru-RU" b="1" dirty="0" smtClean="0"/>
              <a:t>специализированные методики управления </a:t>
            </a:r>
            <a:r>
              <a:rPr lang="ru-RU" dirty="0" smtClean="0"/>
              <a:t>(</a:t>
            </a:r>
            <a:r>
              <a:rPr lang="en-US" dirty="0" smtClean="0"/>
              <a:t>Test Driven Development, </a:t>
            </a:r>
            <a:r>
              <a:rPr lang="en-US" dirty="0" smtClean="0"/>
              <a:t>RUP</a:t>
            </a:r>
            <a:r>
              <a:rPr lang="ru-RU" dirty="0" smtClean="0"/>
              <a:t>, </a:t>
            </a:r>
            <a:r>
              <a:rPr lang="en-US" dirty="0" smtClean="0"/>
              <a:t>MS</a:t>
            </a:r>
            <a:r>
              <a:rPr lang="ru-RU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«Доводятся» </a:t>
            </a:r>
            <a:r>
              <a:rPr lang="ru-RU" dirty="0" smtClean="0"/>
              <a:t>под специфику бизнеса </a:t>
            </a:r>
            <a:r>
              <a:rPr lang="ru-RU" dirty="0" smtClean="0"/>
              <a:t>организации</a:t>
            </a:r>
          </a:p>
          <a:p>
            <a:pPr lvl="1"/>
            <a:r>
              <a:rPr lang="ru-RU" dirty="0" smtClean="0"/>
              <a:t>Не все выполняются в ходе выполнения каждого типа проектов</a:t>
            </a:r>
            <a:endParaRPr lang="ru-RU" dirty="0" smtClean="0"/>
          </a:p>
          <a:p>
            <a:r>
              <a:rPr lang="ru-RU" dirty="0" smtClean="0"/>
              <a:t>Любые </a:t>
            </a:r>
            <a:r>
              <a:rPr lang="ru-RU" b="1" dirty="0" smtClean="0"/>
              <a:t>процедуры </a:t>
            </a:r>
          </a:p>
          <a:p>
            <a:pPr lvl="1"/>
            <a:r>
              <a:rPr lang="ru-RU" dirty="0" smtClean="0"/>
              <a:t>Могут быть значительно модифицированы (практика)</a:t>
            </a:r>
          </a:p>
          <a:p>
            <a:pPr marL="457200" lvl="1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Зачастую нет единого подхода даже в рамках одной организации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 smtClean="0"/>
              <a:t>ответственность топ-менеджеров (или методистов)</a:t>
            </a:r>
          </a:p>
          <a:p>
            <a:pPr marL="0" indent="0">
              <a:buNone/>
            </a:pPr>
            <a:r>
              <a:rPr lang="ru-RU" dirty="0" smtClean="0"/>
              <a:t>В новой организации – сначала надо понять как устроено управление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Инициализация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 чего всё начинается?</a:t>
            </a:r>
            <a:endParaRPr lang="ru-RU" sz="6000" dirty="0" smtClean="0"/>
          </a:p>
          <a:p>
            <a:pPr marL="0" indent="0" algn="ctr">
              <a:buNone/>
            </a:pPr>
            <a:r>
              <a:rPr lang="ru-RU" sz="6000" dirty="0" smtClean="0">
                <a:latin typeface="Comic Sans MS" panose="030F0702030302020204" pitchFamily="66" charset="0"/>
              </a:rPr>
              <a:t>Откуда берутся «проекты»?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7D1F-C100-4629-B5DF-0C327654E00B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 понимать потребности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Предпосылки проекта</a:t>
            </a:r>
          </a:p>
          <a:p>
            <a:pPr lvl="1"/>
            <a:r>
              <a:rPr lang="ru-RU" dirty="0" smtClean="0"/>
              <a:t>Внешние обязательства</a:t>
            </a:r>
          </a:p>
          <a:p>
            <a:pPr lvl="1"/>
            <a:r>
              <a:rPr lang="ru-RU" dirty="0" smtClean="0"/>
              <a:t>Стратегия</a:t>
            </a:r>
          </a:p>
          <a:p>
            <a:pPr lvl="2"/>
            <a:r>
              <a:rPr lang="ru-RU" dirty="0" smtClean="0"/>
              <a:t>«Запустить проект» – не стратегия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Желание</a:t>
            </a:r>
            <a:r>
              <a:rPr lang="ru-RU" baseline="0" dirty="0" smtClean="0"/>
              <a:t>» получить результат</a:t>
            </a:r>
          </a:p>
          <a:p>
            <a:pPr lvl="1"/>
            <a:r>
              <a:rPr lang="ru-RU" dirty="0" smtClean="0"/>
              <a:t>Как оформить?</a:t>
            </a:r>
          </a:p>
          <a:p>
            <a:pPr lvl="2"/>
            <a:r>
              <a:rPr lang="ru-RU" dirty="0" smtClean="0"/>
              <a:t>Какие параметры</a:t>
            </a:r>
            <a:r>
              <a:rPr lang="ru-RU" baseline="0" dirty="0" smtClean="0"/>
              <a:t> заданы (жестко)?</a:t>
            </a:r>
          </a:p>
          <a:p>
            <a:pPr lvl="0"/>
            <a:r>
              <a:rPr lang="ru-RU" baseline="0" dirty="0" smtClean="0"/>
              <a:t>«Для кого»? – Заинтересованные лица, </a:t>
            </a:r>
            <a:r>
              <a:rPr lang="ru-RU" baseline="0" dirty="0" err="1" smtClean="0"/>
              <a:t>стейкхолдеры</a:t>
            </a:r>
            <a:endParaRPr lang="ru-RU" baseline="0" dirty="0" smtClean="0"/>
          </a:p>
          <a:p>
            <a:pPr lvl="0"/>
            <a:r>
              <a:rPr lang="ru-RU" baseline="0" dirty="0" smtClean="0"/>
              <a:t>Кто и как будет делать</a:t>
            </a:r>
          </a:p>
          <a:p>
            <a:pPr lvl="1"/>
            <a:r>
              <a:rPr lang="ru-RU" baseline="0" dirty="0" smtClean="0"/>
              <a:t>Какими средствами располагает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Несколько</a:t>
            </a:r>
            <a:r>
              <a:rPr lang="ru-RU" baseline="0" dirty="0" smtClean="0"/>
              <a:t> полезных концепций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Процедура</a:t>
            </a:r>
          </a:p>
          <a:p>
            <a:pPr lvl="1"/>
            <a:r>
              <a:rPr lang="ru-RU" dirty="0" smtClean="0"/>
              <a:t>Вход – исходные материалы, область поиска информации, </a:t>
            </a:r>
            <a:r>
              <a:rPr lang="ru-RU" dirty="0" err="1" smtClean="0"/>
              <a:t>пререквесты</a:t>
            </a:r>
            <a:endParaRPr lang="ru-RU" dirty="0" smtClean="0"/>
          </a:p>
          <a:p>
            <a:pPr lvl="1"/>
            <a:r>
              <a:rPr lang="ru-RU" baseline="0" dirty="0" smtClean="0"/>
              <a:t>Выход – ожидаемый</a:t>
            </a:r>
            <a:r>
              <a:rPr lang="ru-RU" dirty="0" smtClean="0"/>
              <a:t> результат по сути и форме (артефакты, шаблоны)</a:t>
            </a:r>
            <a:endParaRPr lang="ru-RU" baseline="0" dirty="0" smtClean="0"/>
          </a:p>
          <a:p>
            <a:pPr lvl="1"/>
            <a:r>
              <a:rPr lang="ru-RU" baseline="0" dirty="0" smtClean="0"/>
              <a:t>Практики – техники, инструменты, альтернативы получения результата</a:t>
            </a:r>
          </a:p>
          <a:p>
            <a:r>
              <a:rPr lang="ru-RU" dirty="0" smtClean="0"/>
              <a:t>Артефакт - нечто</a:t>
            </a:r>
          </a:p>
          <a:p>
            <a:pPr lvl="1"/>
            <a:r>
              <a:rPr lang="ru-RU" dirty="0" smtClean="0"/>
              <a:t>Именованное</a:t>
            </a:r>
          </a:p>
          <a:p>
            <a:pPr lvl="2"/>
            <a:r>
              <a:rPr lang="ru-RU" dirty="0" smtClean="0"/>
              <a:t>Хорошо именованное</a:t>
            </a:r>
          </a:p>
          <a:p>
            <a:pPr lvl="1"/>
            <a:r>
              <a:rPr lang="ru-RU" dirty="0" err="1" smtClean="0"/>
              <a:t>Отторжимое</a:t>
            </a:r>
            <a:r>
              <a:rPr lang="ru-RU" baseline="0" dirty="0" smtClean="0"/>
              <a:t> от создателя</a:t>
            </a:r>
          </a:p>
          <a:p>
            <a:pPr lvl="1"/>
            <a:r>
              <a:rPr lang="ru-RU" baseline="0" dirty="0" smtClean="0"/>
              <a:t>Завершённое, ценное для работы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8</a:t>
            </a:fld>
            <a:endParaRPr lang="ru-RU"/>
          </a:p>
        </p:txBody>
      </p:sp>
      <p:pic>
        <p:nvPicPr>
          <p:cNvPr id="7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608">
            <a:off x="-85141" y="1435200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Процедура:</a:t>
            </a:r>
            <a:r>
              <a:rPr lang="ru-RU" baseline="0" dirty="0" smtClean="0"/>
              <a:t> Запрос на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Связь проектного управления с бизнес-процессами организации</a:t>
            </a:r>
          </a:p>
          <a:p>
            <a:pPr marL="0" indent="0">
              <a:buNone/>
            </a:pPr>
            <a:r>
              <a:rPr lang="ru-RU" dirty="0" smtClean="0"/>
              <a:t>Документ</a:t>
            </a:r>
            <a:r>
              <a:rPr lang="ru-RU" baseline="0" dirty="0" smtClean="0"/>
              <a:t> фиксирует (возможно не точно и не полно)</a:t>
            </a:r>
            <a:endParaRPr lang="ru-RU" dirty="0" smtClean="0"/>
          </a:p>
          <a:p>
            <a:pPr lvl="1"/>
            <a:r>
              <a:rPr lang="ru-RU" dirty="0" smtClean="0"/>
              <a:t>Цели</a:t>
            </a:r>
          </a:p>
          <a:p>
            <a:pPr lvl="2"/>
            <a:r>
              <a:rPr lang="ru-RU" dirty="0" smtClean="0"/>
              <a:t>Стратегические</a:t>
            </a:r>
            <a:r>
              <a:rPr lang="ru-RU" baseline="0" dirty="0" smtClean="0"/>
              <a:t> (ф</a:t>
            </a:r>
            <a:r>
              <a:rPr lang="ru-RU" dirty="0" smtClean="0"/>
              <a:t>инансовые)</a:t>
            </a:r>
          </a:p>
          <a:p>
            <a:pPr lvl="1"/>
            <a:r>
              <a:rPr lang="ru-RU" dirty="0" smtClean="0"/>
              <a:t>Взаимосвязи и ограничения</a:t>
            </a:r>
          </a:p>
          <a:p>
            <a:pPr lvl="2"/>
            <a:r>
              <a:rPr lang="ru-RU" dirty="0" smtClean="0"/>
              <a:t>Внешних и внутренних</a:t>
            </a:r>
          </a:p>
          <a:p>
            <a:pPr lvl="2"/>
            <a:r>
              <a:rPr lang="ru-RU" dirty="0" smtClean="0"/>
              <a:t>Частично - </a:t>
            </a:r>
            <a:r>
              <a:rPr lang="ru-RU" baseline="0" dirty="0" smtClean="0"/>
              <a:t>риски</a:t>
            </a:r>
            <a:endParaRPr lang="ru-RU" dirty="0" smtClean="0"/>
          </a:p>
          <a:p>
            <a:pPr lvl="1"/>
            <a:r>
              <a:rPr lang="ru-RU" dirty="0" smtClean="0"/>
              <a:t>Заинтересованных лиц</a:t>
            </a:r>
          </a:p>
          <a:p>
            <a:pPr marL="457200" lvl="1" indent="0">
              <a:buNone/>
            </a:pP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Результат:</a:t>
            </a:r>
            <a:r>
              <a:rPr lang="ru-RU" baseline="0" dirty="0" smtClean="0"/>
              <a:t> есть «точка отсчета» для планирования проекта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40052" y="5574159"/>
            <a:ext cx="369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7030A0"/>
                </a:solidFill>
              </a:rPr>
              <a:t>Вопрос</a:t>
            </a:r>
            <a:r>
              <a:rPr lang="ru-RU" sz="2400" dirty="0" smtClean="0">
                <a:solidFill>
                  <a:srgbClr val="7030A0"/>
                </a:solidFill>
              </a:rPr>
              <a:t>: кто пишет запрос?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5970</TotalTime>
  <Words>1594</Words>
  <Application>Microsoft Office PowerPoint</Application>
  <PresentationFormat>Широкоэкранный</PresentationFormat>
  <Paragraphs>351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Agency FB</vt:lpstr>
      <vt:lpstr>Arial</vt:lpstr>
      <vt:lpstr>Arial Black</vt:lpstr>
      <vt:lpstr>Calibri</vt:lpstr>
      <vt:lpstr>Calibri Light</vt:lpstr>
      <vt:lpstr>Comic Sans MS</vt:lpstr>
      <vt:lpstr>Courier New</vt:lpstr>
      <vt:lpstr>Proletariat</vt:lpstr>
      <vt:lpstr>Wingdings</vt:lpstr>
      <vt:lpstr>Office Theme</vt:lpstr>
      <vt:lpstr>Управление проектами исследования и разработки</vt:lpstr>
      <vt:lpstr>Вспоминаем – о чём говорили в прошлый раз</vt:lpstr>
      <vt:lpstr>План семинара</vt:lpstr>
      <vt:lpstr>Как мы будем планировать ваш RnD-проект?</vt:lpstr>
      <vt:lpstr>Прежде чем начнём: Осторожно, методика!</vt:lpstr>
      <vt:lpstr>Инициализация проекта</vt:lpstr>
      <vt:lpstr>Важно понимать потребности</vt:lpstr>
      <vt:lpstr>Несколько полезных концепций</vt:lpstr>
      <vt:lpstr>Процедура: Запрос на проект</vt:lpstr>
      <vt:lpstr>Пробуем: Составляем запрос на проект</vt:lpstr>
      <vt:lpstr>Пробуем: Составляем запрос на проект</vt:lpstr>
      <vt:lpstr>Анализируем: Заинтересованные лица</vt:lpstr>
      <vt:lpstr>Менеджер проекта – какова роль?</vt:lpstr>
      <vt:lpstr>Проект инициирован</vt:lpstr>
      <vt:lpstr>Старт планирования</vt:lpstr>
      <vt:lpstr>Устав проекта</vt:lpstr>
      <vt:lpstr>Планы: Справочная информация и планы реакций</vt:lpstr>
      <vt:lpstr>Планы: Цели и ограничения</vt:lpstr>
      <vt:lpstr>Планы: Ресурсы</vt:lpstr>
      <vt:lpstr>Планы-планы: Эскиз расписания</vt:lpstr>
      <vt:lpstr>ЗЛ + Цели Требования</vt:lpstr>
      <vt:lpstr>Независимо от методики управления</vt:lpstr>
      <vt:lpstr>Дальше: о расписании проекта</vt:lpstr>
      <vt:lpstr>Основное за сегодня</vt:lpstr>
      <vt:lpstr>Читай @ Применяй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Kachalin Aleksey</dc:creator>
  <cp:lastModifiedBy>Kachalin Aleksey</cp:lastModifiedBy>
  <cp:revision>131</cp:revision>
  <dcterms:created xsi:type="dcterms:W3CDTF">2015-02-27T07:54:33Z</dcterms:created>
  <dcterms:modified xsi:type="dcterms:W3CDTF">2015-03-16T19:20:44Z</dcterms:modified>
</cp:coreProperties>
</file>